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B0B32-679E-4E39-830C-124F8FB57B08}" type="datetimeFigureOut">
              <a:rPr lang="en-US" smtClean="0"/>
              <a:t>3/3/2019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E74234-6B6D-46F9-AE36-6F5C73D71AB5}" type="slidenum">
              <a:rPr lang="en-US" smtClean="0"/>
              <a:t>‹#›</a:t>
            </a:fld>
            <a:endParaRPr lang="en-US"/>
          </a:p>
        </p:txBody>
      </p:sp>
    </p:spTree>
    <p:extLst>
      <p:ext uri="{BB962C8B-B14F-4D97-AF65-F5344CB8AC3E}">
        <p14:creationId xmlns:p14="http://schemas.microsoft.com/office/powerpoint/2010/main" val="2599860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DE2984D-7342-4D90-8ADC-ED942E69B6F5}" type="datetime1">
              <a:rPr lang="en-US" smtClean="0"/>
              <a:t>3/3/2019</a:t>
            </a:fld>
            <a:endParaRPr lang="en-US"/>
          </a:p>
        </p:txBody>
      </p:sp>
      <p:sp>
        <p:nvSpPr>
          <p:cNvPr id="19" name="Footer Placeholder 18"/>
          <p:cNvSpPr>
            <a:spLocks noGrp="1"/>
          </p:cNvSpPr>
          <p:nvPr>
            <p:ph type="ftr" sz="quarter" idx="11"/>
          </p:nvPr>
        </p:nvSpPr>
        <p:spPr/>
        <p:txBody>
          <a:bodyPr/>
          <a:lstStyle/>
          <a:p>
            <a:r>
              <a:rPr lang="en-US" smtClean="0"/>
              <a:t>Your Trusted Partner</a:t>
            </a:r>
            <a:endParaRPr lang="en-US"/>
          </a:p>
        </p:txBody>
      </p:sp>
      <p:sp>
        <p:nvSpPr>
          <p:cNvPr id="27" name="Slide Number Placeholder 26"/>
          <p:cNvSpPr>
            <a:spLocks noGrp="1"/>
          </p:cNvSpPr>
          <p:nvPr>
            <p:ph type="sldNum" sz="quarter" idx="12"/>
          </p:nvPr>
        </p:nvSpPr>
        <p:spPr/>
        <p:txBody>
          <a:bodyPr/>
          <a:lstStyle/>
          <a:p>
            <a:fld id="{FE2DF5D2-10FF-4534-871D-0427884E136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96AE7A-BFD8-41FA-AB8C-DEF7455BF2DC}" type="datetime1">
              <a:rPr lang="en-US" smtClean="0"/>
              <a:t>3/3/2019</a:t>
            </a:fld>
            <a:endParaRPr lang="en-US"/>
          </a:p>
        </p:txBody>
      </p:sp>
      <p:sp>
        <p:nvSpPr>
          <p:cNvPr id="5" name="Footer Placeholder 4"/>
          <p:cNvSpPr>
            <a:spLocks noGrp="1"/>
          </p:cNvSpPr>
          <p:nvPr>
            <p:ph type="ftr" sz="quarter" idx="11"/>
          </p:nvPr>
        </p:nvSpPr>
        <p:spPr/>
        <p:txBody>
          <a:bodyPr/>
          <a:lstStyle/>
          <a:p>
            <a:r>
              <a:rPr lang="en-US" smtClean="0"/>
              <a:t>Your Trusted Partner</a:t>
            </a:r>
            <a:endParaRPr lang="en-US"/>
          </a:p>
        </p:txBody>
      </p:sp>
      <p:sp>
        <p:nvSpPr>
          <p:cNvPr id="6" name="Slide Number Placeholder 5"/>
          <p:cNvSpPr>
            <a:spLocks noGrp="1"/>
          </p:cNvSpPr>
          <p:nvPr>
            <p:ph type="sldNum" sz="quarter" idx="12"/>
          </p:nvPr>
        </p:nvSpPr>
        <p:spPr/>
        <p:txBody>
          <a:bodyPr/>
          <a:lstStyle/>
          <a:p>
            <a:fld id="{FE2DF5D2-10FF-4534-871D-0427884E136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F14BA9-F541-43B2-AFCE-7C5FADE54DC1}" type="datetime1">
              <a:rPr lang="en-US" smtClean="0"/>
              <a:t>3/3/2019</a:t>
            </a:fld>
            <a:endParaRPr lang="en-US"/>
          </a:p>
        </p:txBody>
      </p:sp>
      <p:sp>
        <p:nvSpPr>
          <p:cNvPr id="5" name="Footer Placeholder 4"/>
          <p:cNvSpPr>
            <a:spLocks noGrp="1"/>
          </p:cNvSpPr>
          <p:nvPr>
            <p:ph type="ftr" sz="quarter" idx="11"/>
          </p:nvPr>
        </p:nvSpPr>
        <p:spPr/>
        <p:txBody>
          <a:bodyPr/>
          <a:lstStyle/>
          <a:p>
            <a:r>
              <a:rPr lang="en-US" smtClean="0"/>
              <a:t>Your Trusted Partner</a:t>
            </a:r>
            <a:endParaRPr lang="en-US"/>
          </a:p>
        </p:txBody>
      </p:sp>
      <p:sp>
        <p:nvSpPr>
          <p:cNvPr id="6" name="Slide Number Placeholder 5"/>
          <p:cNvSpPr>
            <a:spLocks noGrp="1"/>
          </p:cNvSpPr>
          <p:nvPr>
            <p:ph type="sldNum" sz="quarter" idx="12"/>
          </p:nvPr>
        </p:nvSpPr>
        <p:spPr/>
        <p:txBody>
          <a:bodyPr/>
          <a:lstStyle/>
          <a:p>
            <a:fld id="{FE2DF5D2-10FF-4534-871D-0427884E136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5B4EBE-7A37-40E4-ACF0-093059D7926F}" type="datetime1">
              <a:rPr lang="en-US" smtClean="0"/>
              <a:t>3/3/2019</a:t>
            </a:fld>
            <a:endParaRPr lang="en-US"/>
          </a:p>
        </p:txBody>
      </p:sp>
      <p:sp>
        <p:nvSpPr>
          <p:cNvPr id="5" name="Footer Placeholder 4"/>
          <p:cNvSpPr>
            <a:spLocks noGrp="1"/>
          </p:cNvSpPr>
          <p:nvPr>
            <p:ph type="ftr" sz="quarter" idx="11"/>
          </p:nvPr>
        </p:nvSpPr>
        <p:spPr/>
        <p:txBody>
          <a:bodyPr/>
          <a:lstStyle/>
          <a:p>
            <a:r>
              <a:rPr lang="en-US" smtClean="0"/>
              <a:t>Your Trusted Partner</a:t>
            </a:r>
            <a:endParaRPr lang="en-US"/>
          </a:p>
        </p:txBody>
      </p:sp>
      <p:sp>
        <p:nvSpPr>
          <p:cNvPr id="6" name="Slide Number Placeholder 5"/>
          <p:cNvSpPr>
            <a:spLocks noGrp="1"/>
          </p:cNvSpPr>
          <p:nvPr>
            <p:ph type="sldNum" sz="quarter" idx="12"/>
          </p:nvPr>
        </p:nvSpPr>
        <p:spPr/>
        <p:txBody>
          <a:bodyPr/>
          <a:lstStyle/>
          <a:p>
            <a:fld id="{FE2DF5D2-10FF-4534-871D-0427884E136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CE146D-E2F6-42B6-A47C-42E5F0868362}" type="datetime1">
              <a:rPr lang="en-US" smtClean="0"/>
              <a:t>3/3/2019</a:t>
            </a:fld>
            <a:endParaRPr lang="en-US"/>
          </a:p>
        </p:txBody>
      </p:sp>
      <p:sp>
        <p:nvSpPr>
          <p:cNvPr id="5" name="Footer Placeholder 4"/>
          <p:cNvSpPr>
            <a:spLocks noGrp="1"/>
          </p:cNvSpPr>
          <p:nvPr>
            <p:ph type="ftr" sz="quarter" idx="11"/>
          </p:nvPr>
        </p:nvSpPr>
        <p:spPr/>
        <p:txBody>
          <a:bodyPr/>
          <a:lstStyle/>
          <a:p>
            <a:r>
              <a:rPr lang="en-US" smtClean="0"/>
              <a:t>Your Trusted Partner</a:t>
            </a:r>
            <a:endParaRPr lang="en-US"/>
          </a:p>
        </p:txBody>
      </p:sp>
      <p:sp>
        <p:nvSpPr>
          <p:cNvPr id="6" name="Slide Number Placeholder 5"/>
          <p:cNvSpPr>
            <a:spLocks noGrp="1"/>
          </p:cNvSpPr>
          <p:nvPr>
            <p:ph type="sldNum" sz="quarter" idx="12"/>
          </p:nvPr>
        </p:nvSpPr>
        <p:spPr/>
        <p:txBody>
          <a:bodyPr/>
          <a:lstStyle/>
          <a:p>
            <a:fld id="{FE2DF5D2-10FF-4534-871D-0427884E136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325C69-9D8F-4669-8C89-3D8D9D2E5833}" type="datetime1">
              <a:rPr lang="en-US" smtClean="0"/>
              <a:t>3/3/2019</a:t>
            </a:fld>
            <a:endParaRPr lang="en-US"/>
          </a:p>
        </p:txBody>
      </p:sp>
      <p:sp>
        <p:nvSpPr>
          <p:cNvPr id="6" name="Footer Placeholder 5"/>
          <p:cNvSpPr>
            <a:spLocks noGrp="1"/>
          </p:cNvSpPr>
          <p:nvPr>
            <p:ph type="ftr" sz="quarter" idx="11"/>
          </p:nvPr>
        </p:nvSpPr>
        <p:spPr/>
        <p:txBody>
          <a:bodyPr/>
          <a:lstStyle/>
          <a:p>
            <a:r>
              <a:rPr lang="en-US" smtClean="0"/>
              <a:t>Your Trusted Partner</a:t>
            </a:r>
            <a:endParaRPr lang="en-US"/>
          </a:p>
        </p:txBody>
      </p:sp>
      <p:sp>
        <p:nvSpPr>
          <p:cNvPr id="7" name="Slide Number Placeholder 6"/>
          <p:cNvSpPr>
            <a:spLocks noGrp="1"/>
          </p:cNvSpPr>
          <p:nvPr>
            <p:ph type="sldNum" sz="quarter" idx="12"/>
          </p:nvPr>
        </p:nvSpPr>
        <p:spPr/>
        <p:txBody>
          <a:bodyPr/>
          <a:lstStyle/>
          <a:p>
            <a:fld id="{FE2DF5D2-10FF-4534-871D-0427884E136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50EB5CC-5DF1-4E14-999D-7274950C80ED}" type="datetime1">
              <a:rPr lang="en-US" smtClean="0"/>
              <a:t>3/3/2019</a:t>
            </a:fld>
            <a:endParaRPr lang="en-US"/>
          </a:p>
        </p:txBody>
      </p:sp>
      <p:sp>
        <p:nvSpPr>
          <p:cNvPr id="8" name="Footer Placeholder 7"/>
          <p:cNvSpPr>
            <a:spLocks noGrp="1"/>
          </p:cNvSpPr>
          <p:nvPr>
            <p:ph type="ftr" sz="quarter" idx="11"/>
          </p:nvPr>
        </p:nvSpPr>
        <p:spPr/>
        <p:txBody>
          <a:bodyPr/>
          <a:lstStyle/>
          <a:p>
            <a:r>
              <a:rPr lang="en-US" smtClean="0"/>
              <a:t>Your Trusted Partner</a:t>
            </a:r>
            <a:endParaRPr lang="en-US"/>
          </a:p>
        </p:txBody>
      </p:sp>
      <p:sp>
        <p:nvSpPr>
          <p:cNvPr id="9" name="Slide Number Placeholder 8"/>
          <p:cNvSpPr>
            <a:spLocks noGrp="1"/>
          </p:cNvSpPr>
          <p:nvPr>
            <p:ph type="sldNum" sz="quarter" idx="12"/>
          </p:nvPr>
        </p:nvSpPr>
        <p:spPr/>
        <p:txBody>
          <a:bodyPr/>
          <a:lstStyle/>
          <a:p>
            <a:fld id="{FE2DF5D2-10FF-4534-871D-0427884E136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42E689-1071-41E7-8DB3-7848F61D4AB5}" type="datetime1">
              <a:rPr lang="en-US" smtClean="0"/>
              <a:t>3/3/2019</a:t>
            </a:fld>
            <a:endParaRPr lang="en-US"/>
          </a:p>
        </p:txBody>
      </p:sp>
      <p:sp>
        <p:nvSpPr>
          <p:cNvPr id="4" name="Footer Placeholder 3"/>
          <p:cNvSpPr>
            <a:spLocks noGrp="1"/>
          </p:cNvSpPr>
          <p:nvPr>
            <p:ph type="ftr" sz="quarter" idx="11"/>
          </p:nvPr>
        </p:nvSpPr>
        <p:spPr/>
        <p:txBody>
          <a:bodyPr/>
          <a:lstStyle/>
          <a:p>
            <a:r>
              <a:rPr lang="en-US" smtClean="0"/>
              <a:t>Your Trusted Partner</a:t>
            </a:r>
            <a:endParaRPr lang="en-US"/>
          </a:p>
        </p:txBody>
      </p:sp>
      <p:sp>
        <p:nvSpPr>
          <p:cNvPr id="5" name="Slide Number Placeholder 4"/>
          <p:cNvSpPr>
            <a:spLocks noGrp="1"/>
          </p:cNvSpPr>
          <p:nvPr>
            <p:ph type="sldNum" sz="quarter" idx="12"/>
          </p:nvPr>
        </p:nvSpPr>
        <p:spPr/>
        <p:txBody>
          <a:bodyPr/>
          <a:lstStyle/>
          <a:p>
            <a:fld id="{FE2DF5D2-10FF-4534-871D-0427884E136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34481E-1071-4DC3-BE92-668BE9F869A3}" type="datetime1">
              <a:rPr lang="en-US" smtClean="0"/>
              <a:t>3/3/2019</a:t>
            </a:fld>
            <a:endParaRPr lang="en-US"/>
          </a:p>
        </p:txBody>
      </p:sp>
      <p:sp>
        <p:nvSpPr>
          <p:cNvPr id="3" name="Footer Placeholder 2"/>
          <p:cNvSpPr>
            <a:spLocks noGrp="1"/>
          </p:cNvSpPr>
          <p:nvPr>
            <p:ph type="ftr" sz="quarter" idx="11"/>
          </p:nvPr>
        </p:nvSpPr>
        <p:spPr/>
        <p:txBody>
          <a:bodyPr/>
          <a:lstStyle/>
          <a:p>
            <a:r>
              <a:rPr lang="en-US" smtClean="0"/>
              <a:t>Your Trusted Partner</a:t>
            </a:r>
            <a:endParaRPr lang="en-US"/>
          </a:p>
        </p:txBody>
      </p:sp>
      <p:sp>
        <p:nvSpPr>
          <p:cNvPr id="4" name="Slide Number Placeholder 3"/>
          <p:cNvSpPr>
            <a:spLocks noGrp="1"/>
          </p:cNvSpPr>
          <p:nvPr>
            <p:ph type="sldNum" sz="quarter" idx="12"/>
          </p:nvPr>
        </p:nvSpPr>
        <p:spPr/>
        <p:txBody>
          <a:bodyPr/>
          <a:lstStyle/>
          <a:p>
            <a:fld id="{FE2DF5D2-10FF-4534-871D-0427884E136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9928E8-60AB-4436-91D1-D66713801284}" type="datetime1">
              <a:rPr lang="en-US" smtClean="0"/>
              <a:t>3/3/2019</a:t>
            </a:fld>
            <a:endParaRPr lang="en-US"/>
          </a:p>
        </p:txBody>
      </p:sp>
      <p:sp>
        <p:nvSpPr>
          <p:cNvPr id="6" name="Footer Placeholder 5"/>
          <p:cNvSpPr>
            <a:spLocks noGrp="1"/>
          </p:cNvSpPr>
          <p:nvPr>
            <p:ph type="ftr" sz="quarter" idx="11"/>
          </p:nvPr>
        </p:nvSpPr>
        <p:spPr/>
        <p:txBody>
          <a:bodyPr/>
          <a:lstStyle/>
          <a:p>
            <a:r>
              <a:rPr lang="en-US" smtClean="0"/>
              <a:t>Your Trusted Partner</a:t>
            </a:r>
            <a:endParaRPr lang="en-US"/>
          </a:p>
        </p:txBody>
      </p:sp>
      <p:sp>
        <p:nvSpPr>
          <p:cNvPr id="7" name="Slide Number Placeholder 6"/>
          <p:cNvSpPr>
            <a:spLocks noGrp="1"/>
          </p:cNvSpPr>
          <p:nvPr>
            <p:ph type="sldNum" sz="quarter" idx="12"/>
          </p:nvPr>
        </p:nvSpPr>
        <p:spPr/>
        <p:txBody>
          <a:bodyPr/>
          <a:lstStyle/>
          <a:p>
            <a:fld id="{FE2DF5D2-10FF-4534-871D-0427884E136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0874FD-5D88-4EA8-AA80-1C5EA6382E52}" type="datetime1">
              <a:rPr lang="en-US" smtClean="0"/>
              <a:t>3/3/2019</a:t>
            </a:fld>
            <a:endParaRPr lang="en-US"/>
          </a:p>
        </p:txBody>
      </p:sp>
      <p:sp>
        <p:nvSpPr>
          <p:cNvPr id="6" name="Footer Placeholder 5"/>
          <p:cNvSpPr>
            <a:spLocks noGrp="1"/>
          </p:cNvSpPr>
          <p:nvPr>
            <p:ph type="ftr" sz="quarter" idx="11"/>
          </p:nvPr>
        </p:nvSpPr>
        <p:spPr/>
        <p:txBody>
          <a:bodyPr/>
          <a:lstStyle/>
          <a:p>
            <a:r>
              <a:rPr lang="en-US" smtClean="0"/>
              <a:t>Your Trusted Partner</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E2DF5D2-10FF-4534-871D-0427884E1369}"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80D7BD-51D5-4893-B8EF-A27F7ACB849D}" type="datetime1">
              <a:rPr lang="en-US" smtClean="0"/>
              <a:t>3/3/2019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Your Trusted Partner</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E2DF5D2-10FF-4534-871D-0427884E1369}"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7243" y="3200400"/>
            <a:ext cx="6022848" cy="914400"/>
          </a:xfrm>
        </p:spPr>
        <p:txBody>
          <a:bodyPr/>
          <a:lstStyle/>
          <a:p>
            <a:r>
              <a:rPr lang="en-US" dirty="0" smtClean="0"/>
              <a:t>Capabilities Briefing</a:t>
            </a:r>
            <a:endParaRPr lang="en-US" dirty="0"/>
          </a:p>
        </p:txBody>
      </p:sp>
      <p:pic>
        <p:nvPicPr>
          <p:cNvPr id="1026" name="Picture 2" descr="C:\Users\Charles\Desktop\Abris Logo 201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52400"/>
            <a:ext cx="3114675" cy="1628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81336" y="1781175"/>
            <a:ext cx="3014663" cy="369332"/>
          </a:xfrm>
          <a:prstGeom prst="rect">
            <a:avLst/>
          </a:prstGeom>
          <a:noFill/>
        </p:spPr>
        <p:txBody>
          <a:bodyPr wrap="square" rtlCol="0">
            <a:spAutoFit/>
          </a:bodyPr>
          <a:lstStyle/>
          <a:p>
            <a:r>
              <a:rPr lang="en-US" dirty="0" smtClean="0"/>
              <a:t>“Shelter From the Storm”</a:t>
            </a:r>
            <a:endParaRPr lang="en-US" dirty="0"/>
          </a:p>
        </p:txBody>
      </p:sp>
      <p:sp>
        <p:nvSpPr>
          <p:cNvPr id="5" name="TextBox 4"/>
          <p:cNvSpPr txBox="1"/>
          <p:nvPr/>
        </p:nvSpPr>
        <p:spPr>
          <a:xfrm>
            <a:off x="1426367" y="2590800"/>
            <a:ext cx="6324600" cy="461665"/>
          </a:xfrm>
          <a:prstGeom prst="rect">
            <a:avLst/>
          </a:prstGeom>
          <a:noFill/>
        </p:spPr>
        <p:txBody>
          <a:bodyPr wrap="square" rtlCol="0">
            <a:spAutoFit/>
          </a:bodyPr>
          <a:lstStyle/>
          <a:p>
            <a:r>
              <a:rPr lang="en-US" sz="2400" dirty="0" smtClean="0"/>
              <a:t>Abris Technologies, LLC,  your trusted Partner</a:t>
            </a:r>
            <a:endParaRPr lang="en-US" sz="24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4334816"/>
            <a:ext cx="2852736" cy="2382449"/>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2799" y="4361898"/>
            <a:ext cx="2743200" cy="2340385"/>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00800" y="4336498"/>
            <a:ext cx="2368067" cy="2368067"/>
          </a:xfrm>
          <a:prstGeom prst="rect">
            <a:avLst/>
          </a:prstGeom>
        </p:spPr>
      </p:pic>
    </p:spTree>
    <p:extLst>
      <p:ext uri="{BB962C8B-B14F-4D97-AF65-F5344CB8AC3E}">
        <p14:creationId xmlns:p14="http://schemas.microsoft.com/office/powerpoint/2010/main" val="3461002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200" y="152400"/>
            <a:ext cx="3114675" cy="1628775"/>
          </a:xfrm>
        </p:spPr>
      </p:pic>
      <p:sp>
        <p:nvSpPr>
          <p:cNvPr id="5" name="Footer Placeholder 4"/>
          <p:cNvSpPr>
            <a:spLocks noGrp="1"/>
          </p:cNvSpPr>
          <p:nvPr>
            <p:ph type="ftr" sz="quarter" idx="11"/>
          </p:nvPr>
        </p:nvSpPr>
        <p:spPr/>
        <p:txBody>
          <a:bodyPr/>
          <a:lstStyle/>
          <a:p>
            <a:r>
              <a:rPr lang="en-US" smtClean="0"/>
              <a:t>Your Trusted Partner</a:t>
            </a:r>
            <a:endParaRPr lang="en-US"/>
          </a:p>
        </p:txBody>
      </p:sp>
      <p:sp>
        <p:nvSpPr>
          <p:cNvPr id="2" name="TextBox 1"/>
          <p:cNvSpPr txBox="1"/>
          <p:nvPr/>
        </p:nvSpPr>
        <p:spPr>
          <a:xfrm>
            <a:off x="762000" y="2133600"/>
            <a:ext cx="7924800" cy="2554545"/>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Founded in 2018</a:t>
            </a:r>
          </a:p>
          <a:p>
            <a:pPr marL="285750" indent="-285750">
              <a:buFont typeface="Arial" panose="020B0604020202020204" pitchFamily="34" charset="0"/>
              <a:buChar char="•"/>
            </a:pPr>
            <a:r>
              <a:rPr lang="en-US" sz="3200" dirty="0" smtClean="0"/>
              <a:t>A professional Services Corporation</a:t>
            </a:r>
          </a:p>
          <a:p>
            <a:pPr marL="285750" indent="-285750">
              <a:buFont typeface="Arial" panose="020B0604020202020204" pitchFamily="34" charset="0"/>
              <a:buChar char="•"/>
            </a:pPr>
            <a:r>
              <a:rPr lang="en-US" sz="3200" dirty="0" smtClean="0"/>
              <a:t>Headquartered in Alexandria, Virginia</a:t>
            </a:r>
          </a:p>
          <a:p>
            <a:pPr marL="285750" indent="-285750">
              <a:buFont typeface="Arial" panose="020B0604020202020204" pitchFamily="34" charset="0"/>
              <a:buChar char="•"/>
            </a:pPr>
            <a:r>
              <a:rPr lang="en-US" sz="3200" dirty="0" smtClean="0"/>
              <a:t>Certified/Verified Service Disabled Veteran Owned Small Business (SDVOSB) </a:t>
            </a:r>
            <a:endParaRPr lang="en-US" sz="3200" dirty="0"/>
          </a:p>
        </p:txBody>
      </p:sp>
    </p:spTree>
    <p:extLst>
      <p:ext uri="{BB962C8B-B14F-4D97-AF65-F5344CB8AC3E}">
        <p14:creationId xmlns:p14="http://schemas.microsoft.com/office/powerpoint/2010/main" val="3837006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200" y="152400"/>
            <a:ext cx="3114675" cy="1628775"/>
          </a:xfrm>
        </p:spPr>
      </p:pic>
      <p:sp>
        <p:nvSpPr>
          <p:cNvPr id="5" name="Footer Placeholder 4"/>
          <p:cNvSpPr>
            <a:spLocks noGrp="1"/>
          </p:cNvSpPr>
          <p:nvPr>
            <p:ph type="ftr" sz="quarter" idx="11"/>
          </p:nvPr>
        </p:nvSpPr>
        <p:spPr/>
        <p:txBody>
          <a:bodyPr/>
          <a:lstStyle/>
          <a:p>
            <a:r>
              <a:rPr lang="en-US" smtClean="0">
                <a:solidFill>
                  <a:srgbClr val="04617B">
                    <a:shade val="90000"/>
                  </a:srgbClr>
                </a:solidFill>
              </a:rPr>
              <a:t>Your Trusted Partner</a:t>
            </a:r>
            <a:endParaRPr lang="en-US">
              <a:solidFill>
                <a:srgbClr val="04617B">
                  <a:shade val="90000"/>
                </a:srgbClr>
              </a:solidFill>
            </a:endParaRPr>
          </a:p>
        </p:txBody>
      </p:sp>
      <p:sp>
        <p:nvSpPr>
          <p:cNvPr id="2" name="TextBox 1"/>
          <p:cNvSpPr txBox="1"/>
          <p:nvPr/>
        </p:nvSpPr>
        <p:spPr>
          <a:xfrm>
            <a:off x="762000" y="2133600"/>
            <a:ext cx="7924800" cy="3785652"/>
          </a:xfrm>
          <a:prstGeom prst="rect">
            <a:avLst/>
          </a:prstGeom>
          <a:noFill/>
        </p:spPr>
        <p:txBody>
          <a:bodyPr wrap="square" rtlCol="0">
            <a:spAutoFit/>
          </a:bodyPr>
          <a:lstStyle/>
          <a:p>
            <a:pPr marL="285750" indent="-285750">
              <a:buFont typeface="Arial" panose="020B0604020202020204" pitchFamily="34" charset="0"/>
              <a:buChar char="•"/>
            </a:pPr>
            <a:r>
              <a:rPr lang="en-US" sz="2000" b="1" dirty="0" smtClean="0">
                <a:solidFill>
                  <a:prstClr val="black"/>
                </a:solidFill>
              </a:rPr>
              <a:t>Standardize documentation </a:t>
            </a:r>
            <a:r>
              <a:rPr lang="en-US" sz="2000" dirty="0" smtClean="0">
                <a:solidFill>
                  <a:prstClr val="black"/>
                </a:solidFill>
              </a:rPr>
              <a:t>and artifact creation for controls under NIST Risk Management Framework(RMF).</a:t>
            </a:r>
          </a:p>
          <a:p>
            <a:pPr marL="285750" indent="-285750">
              <a:buFont typeface="Arial" panose="020B0604020202020204" pitchFamily="34" charset="0"/>
              <a:buChar char="•"/>
            </a:pPr>
            <a:r>
              <a:rPr lang="en-US" sz="2000" b="1" dirty="0" smtClean="0">
                <a:solidFill>
                  <a:prstClr val="black"/>
                </a:solidFill>
              </a:rPr>
              <a:t>Manage</a:t>
            </a:r>
            <a:r>
              <a:rPr lang="en-US" sz="2000" dirty="0" smtClean="0">
                <a:solidFill>
                  <a:prstClr val="black"/>
                </a:solidFill>
              </a:rPr>
              <a:t> the entire life cycle of RMF from System categorization and control selection to establishing and maintaining a compliant continuous monitoring status</a:t>
            </a:r>
          </a:p>
          <a:p>
            <a:pPr marL="285750" indent="-285750">
              <a:buFont typeface="Arial" panose="020B0604020202020204" pitchFamily="34" charset="0"/>
              <a:buChar char="•"/>
            </a:pPr>
            <a:r>
              <a:rPr lang="en-US" sz="2000" b="1" dirty="0" smtClean="0">
                <a:solidFill>
                  <a:prstClr val="black"/>
                </a:solidFill>
              </a:rPr>
              <a:t>Prioritized</a:t>
            </a:r>
            <a:r>
              <a:rPr lang="en-US" sz="2000" dirty="0" smtClean="0">
                <a:solidFill>
                  <a:prstClr val="black"/>
                </a:solidFill>
              </a:rPr>
              <a:t> POA&amp;M tracking and management by weighted scoring of vulnerabilities</a:t>
            </a:r>
          </a:p>
          <a:p>
            <a:pPr marL="285750" indent="-285750">
              <a:buFont typeface="Arial" panose="020B0604020202020204" pitchFamily="34" charset="0"/>
              <a:buChar char="•"/>
            </a:pPr>
            <a:r>
              <a:rPr lang="en-US" sz="2000" b="1" dirty="0" smtClean="0">
                <a:solidFill>
                  <a:prstClr val="black"/>
                </a:solidFill>
              </a:rPr>
              <a:t>Assist management </a:t>
            </a:r>
            <a:r>
              <a:rPr lang="en-US" sz="2000" dirty="0" smtClean="0">
                <a:solidFill>
                  <a:prstClr val="black"/>
                </a:solidFill>
              </a:rPr>
              <a:t>in production of policy documents and procedural updates to ensure compliance with applicable controls for their environments</a:t>
            </a:r>
          </a:p>
          <a:p>
            <a:pPr marL="285750" indent="-285750">
              <a:buFont typeface="Arial" panose="020B0604020202020204" pitchFamily="34" charset="0"/>
              <a:buChar char="•"/>
            </a:pPr>
            <a:r>
              <a:rPr lang="en-US" sz="2000" b="1" dirty="0" smtClean="0">
                <a:solidFill>
                  <a:prstClr val="black"/>
                </a:solidFill>
              </a:rPr>
              <a:t>System control assessment</a:t>
            </a:r>
            <a:r>
              <a:rPr lang="en-US" sz="2000" dirty="0" smtClean="0">
                <a:solidFill>
                  <a:prstClr val="black"/>
                </a:solidFill>
              </a:rPr>
              <a:t>, authorization package assembly and submission, review with System Owners and Security Officers</a:t>
            </a:r>
            <a:endParaRPr lang="en-US" sz="2000" dirty="0">
              <a:solidFill>
                <a:prstClr val="black"/>
              </a:solidFill>
            </a:endParaRPr>
          </a:p>
        </p:txBody>
      </p:sp>
      <p:sp>
        <p:nvSpPr>
          <p:cNvPr id="3" name="TextBox 2"/>
          <p:cNvSpPr txBox="1"/>
          <p:nvPr/>
        </p:nvSpPr>
        <p:spPr>
          <a:xfrm>
            <a:off x="6096000" y="990600"/>
            <a:ext cx="2004780" cy="461665"/>
          </a:xfrm>
          <a:prstGeom prst="rect">
            <a:avLst/>
          </a:prstGeom>
          <a:noFill/>
        </p:spPr>
        <p:txBody>
          <a:bodyPr wrap="none" rtlCol="0">
            <a:spAutoFit/>
          </a:bodyPr>
          <a:lstStyle/>
          <a:p>
            <a:r>
              <a:rPr lang="en-US" sz="2400" b="1" dirty="0" smtClean="0"/>
              <a:t>Our Services</a:t>
            </a:r>
            <a:endParaRPr lang="en-US" sz="2400" b="1" dirty="0"/>
          </a:p>
        </p:txBody>
      </p:sp>
    </p:spTree>
    <p:extLst>
      <p:ext uri="{BB962C8B-B14F-4D97-AF65-F5344CB8AC3E}">
        <p14:creationId xmlns:p14="http://schemas.microsoft.com/office/powerpoint/2010/main" val="3213675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200" y="152400"/>
            <a:ext cx="3114675" cy="1628775"/>
          </a:xfrm>
        </p:spPr>
      </p:pic>
      <p:sp>
        <p:nvSpPr>
          <p:cNvPr id="5" name="Footer Placeholder 4"/>
          <p:cNvSpPr>
            <a:spLocks noGrp="1"/>
          </p:cNvSpPr>
          <p:nvPr>
            <p:ph type="ftr" sz="quarter" idx="11"/>
          </p:nvPr>
        </p:nvSpPr>
        <p:spPr/>
        <p:txBody>
          <a:bodyPr/>
          <a:lstStyle/>
          <a:p>
            <a:r>
              <a:rPr lang="en-US" smtClean="0">
                <a:solidFill>
                  <a:srgbClr val="04617B">
                    <a:shade val="90000"/>
                  </a:srgbClr>
                </a:solidFill>
              </a:rPr>
              <a:t>Your Trusted Partner</a:t>
            </a:r>
            <a:endParaRPr lang="en-US">
              <a:solidFill>
                <a:srgbClr val="04617B">
                  <a:shade val="90000"/>
                </a:srgbClr>
              </a:solidFill>
            </a:endParaRPr>
          </a:p>
        </p:txBody>
      </p:sp>
      <p:sp>
        <p:nvSpPr>
          <p:cNvPr id="2" name="TextBox 1"/>
          <p:cNvSpPr txBox="1"/>
          <p:nvPr/>
        </p:nvSpPr>
        <p:spPr>
          <a:xfrm>
            <a:off x="774700" y="2590800"/>
            <a:ext cx="7924800" cy="3785652"/>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prstClr val="black"/>
                </a:solidFill>
              </a:rPr>
              <a:t>Overall system security team management</a:t>
            </a:r>
          </a:p>
          <a:p>
            <a:pPr marL="285750" indent="-285750">
              <a:buFont typeface="Arial" panose="020B0604020202020204" pitchFamily="34" charset="0"/>
              <a:buChar char="•"/>
            </a:pPr>
            <a:r>
              <a:rPr lang="en-US" sz="2000" dirty="0" smtClean="0">
                <a:solidFill>
                  <a:prstClr val="black"/>
                </a:solidFill>
              </a:rPr>
              <a:t>System Security Plans</a:t>
            </a:r>
          </a:p>
          <a:p>
            <a:pPr marL="285750" indent="-285750">
              <a:buFont typeface="Arial" panose="020B0604020202020204" pitchFamily="34" charset="0"/>
              <a:buChar char="•"/>
            </a:pPr>
            <a:r>
              <a:rPr lang="en-US" sz="2000" dirty="0" smtClean="0">
                <a:solidFill>
                  <a:prstClr val="black"/>
                </a:solidFill>
              </a:rPr>
              <a:t>Plan of Action and Milestone Trackers</a:t>
            </a:r>
          </a:p>
          <a:p>
            <a:pPr marL="285750" indent="-285750">
              <a:buFont typeface="Arial" panose="020B0604020202020204" pitchFamily="34" charset="0"/>
              <a:buChar char="•"/>
            </a:pPr>
            <a:r>
              <a:rPr lang="en-US" sz="2000" dirty="0" smtClean="0">
                <a:solidFill>
                  <a:prstClr val="black"/>
                </a:solidFill>
              </a:rPr>
              <a:t>Vulnerability and </a:t>
            </a:r>
            <a:r>
              <a:rPr lang="en-US" sz="2000" dirty="0">
                <a:solidFill>
                  <a:prstClr val="black"/>
                </a:solidFill>
              </a:rPr>
              <a:t>P</a:t>
            </a:r>
            <a:r>
              <a:rPr lang="en-US" sz="2000" dirty="0" smtClean="0">
                <a:solidFill>
                  <a:prstClr val="black"/>
                </a:solidFill>
              </a:rPr>
              <a:t>atching effectiveness metrics</a:t>
            </a:r>
          </a:p>
          <a:p>
            <a:pPr marL="285750" indent="-285750">
              <a:buFont typeface="Arial" panose="020B0604020202020204" pitchFamily="34" charset="0"/>
              <a:buChar char="•"/>
            </a:pPr>
            <a:r>
              <a:rPr lang="en-US" sz="2000" dirty="0" smtClean="0">
                <a:solidFill>
                  <a:prstClr val="black"/>
                </a:solidFill>
              </a:rPr>
              <a:t>Business Continuity plans</a:t>
            </a:r>
          </a:p>
          <a:p>
            <a:pPr marL="285750" indent="-285750">
              <a:buFont typeface="Arial" panose="020B0604020202020204" pitchFamily="34" charset="0"/>
              <a:buChar char="•"/>
            </a:pPr>
            <a:r>
              <a:rPr lang="en-US" sz="2000" dirty="0" smtClean="0">
                <a:solidFill>
                  <a:prstClr val="black"/>
                </a:solidFill>
              </a:rPr>
              <a:t>Policy document updates</a:t>
            </a:r>
          </a:p>
          <a:p>
            <a:pPr marL="285750" indent="-285750">
              <a:buFont typeface="Arial" panose="020B0604020202020204" pitchFamily="34" charset="0"/>
              <a:buChar char="•"/>
            </a:pPr>
            <a:r>
              <a:rPr lang="en-US" sz="2000" dirty="0" smtClean="0">
                <a:solidFill>
                  <a:prstClr val="black"/>
                </a:solidFill>
              </a:rPr>
              <a:t>Standard Operating Procedure (SOP) updates, as needed</a:t>
            </a:r>
          </a:p>
          <a:p>
            <a:pPr marL="285750" indent="-285750">
              <a:buFont typeface="Arial" panose="020B0604020202020204" pitchFamily="34" charset="0"/>
              <a:buChar char="•"/>
            </a:pPr>
            <a:r>
              <a:rPr lang="en-US" sz="2000" dirty="0" smtClean="0">
                <a:solidFill>
                  <a:prstClr val="black"/>
                </a:solidFill>
              </a:rPr>
              <a:t>Control Assessment Plans</a:t>
            </a:r>
          </a:p>
          <a:p>
            <a:pPr marL="285750" indent="-285750">
              <a:buFont typeface="Arial" panose="020B0604020202020204" pitchFamily="34" charset="0"/>
              <a:buChar char="•"/>
            </a:pPr>
            <a:r>
              <a:rPr lang="en-US" sz="2000" dirty="0" smtClean="0">
                <a:solidFill>
                  <a:prstClr val="black"/>
                </a:solidFill>
              </a:rPr>
              <a:t>Privacy Impact Assessments</a:t>
            </a:r>
          </a:p>
          <a:p>
            <a:pPr marL="285750" indent="-285750">
              <a:buFont typeface="Arial" panose="020B0604020202020204" pitchFamily="34" charset="0"/>
              <a:buChar char="•"/>
            </a:pPr>
            <a:r>
              <a:rPr lang="en-US" sz="2000" dirty="0" smtClean="0">
                <a:solidFill>
                  <a:prstClr val="black"/>
                </a:solidFill>
              </a:rPr>
              <a:t>Review and update of existing , applicable documents to ensure completeness and RMF compliance with selected controls</a:t>
            </a:r>
          </a:p>
          <a:p>
            <a:pPr marL="285750" indent="-285750">
              <a:buFont typeface="Arial" panose="020B0604020202020204" pitchFamily="34" charset="0"/>
              <a:buChar char="•"/>
            </a:pPr>
            <a:endParaRPr lang="en-US" sz="2000" dirty="0">
              <a:solidFill>
                <a:prstClr val="black"/>
              </a:solidFill>
            </a:endParaRPr>
          </a:p>
        </p:txBody>
      </p:sp>
      <p:sp>
        <p:nvSpPr>
          <p:cNvPr id="3" name="TextBox 2"/>
          <p:cNvSpPr txBox="1"/>
          <p:nvPr/>
        </p:nvSpPr>
        <p:spPr>
          <a:xfrm>
            <a:off x="6096000" y="990600"/>
            <a:ext cx="2004780" cy="461665"/>
          </a:xfrm>
          <a:prstGeom prst="rect">
            <a:avLst/>
          </a:prstGeom>
          <a:noFill/>
        </p:spPr>
        <p:txBody>
          <a:bodyPr wrap="none" rtlCol="0">
            <a:spAutoFit/>
          </a:bodyPr>
          <a:lstStyle/>
          <a:p>
            <a:r>
              <a:rPr lang="en-US" sz="2400" b="1" dirty="0" smtClean="0">
                <a:solidFill>
                  <a:prstClr val="black"/>
                </a:solidFill>
              </a:rPr>
              <a:t>Our Services</a:t>
            </a:r>
            <a:endParaRPr lang="en-US" sz="2400" b="1" dirty="0">
              <a:solidFill>
                <a:prstClr val="black"/>
              </a:solidFill>
            </a:endParaRPr>
          </a:p>
        </p:txBody>
      </p:sp>
      <p:sp>
        <p:nvSpPr>
          <p:cNvPr id="6" name="TextBox 5"/>
          <p:cNvSpPr txBox="1"/>
          <p:nvPr/>
        </p:nvSpPr>
        <p:spPr>
          <a:xfrm>
            <a:off x="685800" y="1981200"/>
            <a:ext cx="3124200" cy="369332"/>
          </a:xfrm>
          <a:prstGeom prst="rect">
            <a:avLst/>
          </a:prstGeom>
          <a:noFill/>
        </p:spPr>
        <p:txBody>
          <a:bodyPr wrap="square" rtlCol="0">
            <a:spAutoFit/>
          </a:bodyPr>
          <a:lstStyle/>
          <a:p>
            <a:r>
              <a:rPr lang="en-US" b="1" dirty="0" smtClean="0"/>
              <a:t>Our Capabilities include:</a:t>
            </a:r>
            <a:endParaRPr lang="en-US" b="1" dirty="0"/>
          </a:p>
        </p:txBody>
      </p:sp>
    </p:spTree>
    <p:extLst>
      <p:ext uri="{BB962C8B-B14F-4D97-AF65-F5344CB8AC3E}">
        <p14:creationId xmlns:p14="http://schemas.microsoft.com/office/powerpoint/2010/main" val="2928801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200" y="152400"/>
            <a:ext cx="3114675" cy="1628775"/>
          </a:xfrm>
        </p:spPr>
      </p:pic>
      <p:sp>
        <p:nvSpPr>
          <p:cNvPr id="5" name="Footer Placeholder 4"/>
          <p:cNvSpPr>
            <a:spLocks noGrp="1"/>
          </p:cNvSpPr>
          <p:nvPr>
            <p:ph type="ftr" sz="quarter" idx="11"/>
          </p:nvPr>
        </p:nvSpPr>
        <p:spPr/>
        <p:txBody>
          <a:bodyPr/>
          <a:lstStyle/>
          <a:p>
            <a:r>
              <a:rPr lang="en-US" smtClean="0">
                <a:solidFill>
                  <a:srgbClr val="04617B">
                    <a:shade val="90000"/>
                  </a:srgbClr>
                </a:solidFill>
              </a:rPr>
              <a:t>Your Trusted Partner</a:t>
            </a:r>
            <a:endParaRPr lang="en-US">
              <a:solidFill>
                <a:srgbClr val="04617B">
                  <a:shade val="90000"/>
                </a:srgbClr>
              </a:solidFill>
            </a:endParaRPr>
          </a:p>
        </p:txBody>
      </p:sp>
      <p:sp>
        <p:nvSpPr>
          <p:cNvPr id="3" name="TextBox 2"/>
          <p:cNvSpPr txBox="1"/>
          <p:nvPr/>
        </p:nvSpPr>
        <p:spPr>
          <a:xfrm>
            <a:off x="6096000" y="990600"/>
            <a:ext cx="2004780" cy="461665"/>
          </a:xfrm>
          <a:prstGeom prst="rect">
            <a:avLst/>
          </a:prstGeom>
          <a:noFill/>
        </p:spPr>
        <p:txBody>
          <a:bodyPr wrap="none" rtlCol="0">
            <a:spAutoFit/>
          </a:bodyPr>
          <a:lstStyle/>
          <a:p>
            <a:r>
              <a:rPr lang="en-US" sz="2400" b="1" dirty="0" smtClean="0">
                <a:solidFill>
                  <a:prstClr val="black"/>
                </a:solidFill>
              </a:rPr>
              <a:t>Our Services</a:t>
            </a:r>
            <a:endParaRPr lang="en-US" sz="2400" b="1" dirty="0">
              <a:solidFill>
                <a:prstClr val="black"/>
              </a:solidFill>
            </a:endParaRPr>
          </a:p>
        </p:txBody>
      </p:sp>
      <p:sp>
        <p:nvSpPr>
          <p:cNvPr id="6" name="TextBox 5"/>
          <p:cNvSpPr txBox="1"/>
          <p:nvPr/>
        </p:nvSpPr>
        <p:spPr>
          <a:xfrm>
            <a:off x="674914" y="2438400"/>
            <a:ext cx="7556500" cy="1477328"/>
          </a:xfrm>
          <a:prstGeom prst="rect">
            <a:avLst/>
          </a:prstGeom>
          <a:noFill/>
        </p:spPr>
        <p:txBody>
          <a:bodyPr wrap="square" rtlCol="0">
            <a:spAutoFit/>
          </a:bodyPr>
          <a:lstStyle/>
          <a:p>
            <a:r>
              <a:rPr lang="en-US" dirty="0" smtClean="0">
                <a:solidFill>
                  <a:prstClr val="black"/>
                </a:solidFill>
              </a:rPr>
              <a:t>Abris Technologies comprehensive approach is designed to align Information Assurance and Risk Management initiatives into a coherent, repeatable process that significantly reduces the overhead of system authorization towards the goal of Continuous Monitoring. </a:t>
            </a:r>
          </a:p>
          <a:p>
            <a:r>
              <a:rPr lang="en-US" dirty="0" smtClean="0">
                <a:solidFill>
                  <a:prstClr val="black"/>
                </a:solidFill>
              </a:rPr>
              <a:t>We achieve these results by:</a:t>
            </a:r>
            <a:endParaRPr lang="en-US" dirty="0">
              <a:solidFill>
                <a:prstClr val="black"/>
              </a:solidFill>
            </a:endParaRPr>
          </a:p>
        </p:txBody>
      </p:sp>
      <p:sp>
        <p:nvSpPr>
          <p:cNvPr id="2" name="TextBox 1"/>
          <p:cNvSpPr txBox="1"/>
          <p:nvPr/>
        </p:nvSpPr>
        <p:spPr>
          <a:xfrm>
            <a:off x="685800" y="2013466"/>
            <a:ext cx="6030686" cy="369332"/>
          </a:xfrm>
          <a:prstGeom prst="rect">
            <a:avLst/>
          </a:prstGeom>
          <a:noFill/>
        </p:spPr>
        <p:txBody>
          <a:bodyPr wrap="square" rtlCol="0">
            <a:spAutoFit/>
          </a:bodyPr>
          <a:lstStyle/>
          <a:p>
            <a:r>
              <a:rPr lang="en-US" b="1" dirty="0" smtClean="0"/>
              <a:t>Cybersecurity and Information Assurance</a:t>
            </a:r>
            <a:endParaRPr lang="en-US" b="1" dirty="0"/>
          </a:p>
        </p:txBody>
      </p:sp>
      <p:sp>
        <p:nvSpPr>
          <p:cNvPr id="7" name="TextBox 6"/>
          <p:cNvSpPr txBox="1"/>
          <p:nvPr/>
        </p:nvSpPr>
        <p:spPr>
          <a:xfrm>
            <a:off x="674914" y="3886200"/>
            <a:ext cx="7783286"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Use of document templates tuned to selected controls for systems</a:t>
            </a:r>
          </a:p>
          <a:p>
            <a:pPr marL="285750" indent="-285750">
              <a:buFont typeface="Arial" panose="020B0604020202020204" pitchFamily="34" charset="0"/>
              <a:buChar char="•"/>
            </a:pPr>
            <a:r>
              <a:rPr lang="en-US" dirty="0" smtClean="0"/>
              <a:t>Integrated lists of artifact types to assist in validating control compliance</a:t>
            </a:r>
          </a:p>
          <a:p>
            <a:pPr marL="285750" indent="-285750">
              <a:buFont typeface="Arial" panose="020B0604020202020204" pitchFamily="34" charset="0"/>
              <a:buChar char="•"/>
            </a:pPr>
            <a:r>
              <a:rPr lang="en-US" dirty="0" smtClean="0"/>
              <a:t>Standardizing Authorization Package contents for signature</a:t>
            </a:r>
          </a:p>
          <a:p>
            <a:pPr marL="285750" indent="-285750">
              <a:buFont typeface="Arial" panose="020B0604020202020204" pitchFamily="34" charset="0"/>
              <a:buChar char="•"/>
            </a:pPr>
            <a:r>
              <a:rPr lang="en-US" dirty="0" smtClean="0"/>
              <a:t>Use of Continuous monitoring schedules to achieve “</a:t>
            </a:r>
            <a:r>
              <a:rPr lang="en-US" dirty="0" err="1" smtClean="0"/>
              <a:t>ConMon</a:t>
            </a:r>
            <a:r>
              <a:rPr lang="en-US" dirty="0" smtClean="0"/>
              <a:t>” status</a:t>
            </a:r>
          </a:p>
          <a:p>
            <a:pPr marL="285750" indent="-285750">
              <a:buFont typeface="Arial" panose="020B0604020202020204" pitchFamily="34" charset="0"/>
              <a:buChar char="•"/>
            </a:pPr>
            <a:r>
              <a:rPr lang="en-US" dirty="0" smtClean="0"/>
              <a:t>POA&amp;M Tracker and metrics standardized over time.</a:t>
            </a:r>
          </a:p>
          <a:p>
            <a:pPr marL="285750" indent="-285750">
              <a:buFont typeface="Arial" panose="020B0604020202020204" pitchFamily="34" charset="0"/>
              <a:buChar char="•"/>
            </a:pPr>
            <a:r>
              <a:rPr lang="en-US" dirty="0" smtClean="0"/>
              <a:t>Continuous interface with customers to ensure resources are carefully managed to provide best value.</a:t>
            </a:r>
          </a:p>
          <a:p>
            <a:endParaRPr lang="en-US" dirty="0"/>
          </a:p>
        </p:txBody>
      </p:sp>
    </p:spTree>
    <p:extLst>
      <p:ext uri="{BB962C8B-B14F-4D97-AF65-F5344CB8AC3E}">
        <p14:creationId xmlns:p14="http://schemas.microsoft.com/office/powerpoint/2010/main" val="2009120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200" y="152400"/>
            <a:ext cx="3114675" cy="1628775"/>
          </a:xfrm>
        </p:spPr>
      </p:pic>
      <p:sp>
        <p:nvSpPr>
          <p:cNvPr id="5" name="Footer Placeholder 4"/>
          <p:cNvSpPr>
            <a:spLocks noGrp="1"/>
          </p:cNvSpPr>
          <p:nvPr>
            <p:ph type="ftr" sz="quarter" idx="11"/>
          </p:nvPr>
        </p:nvSpPr>
        <p:spPr/>
        <p:txBody>
          <a:bodyPr/>
          <a:lstStyle/>
          <a:p>
            <a:r>
              <a:rPr lang="en-US" smtClean="0">
                <a:solidFill>
                  <a:srgbClr val="04617B">
                    <a:shade val="90000"/>
                  </a:srgbClr>
                </a:solidFill>
              </a:rPr>
              <a:t>Your Trusted Partner</a:t>
            </a:r>
            <a:endParaRPr lang="en-US">
              <a:solidFill>
                <a:srgbClr val="04617B">
                  <a:shade val="90000"/>
                </a:srgbClr>
              </a:solidFill>
            </a:endParaRPr>
          </a:p>
        </p:txBody>
      </p:sp>
      <p:sp>
        <p:nvSpPr>
          <p:cNvPr id="3" name="TextBox 2"/>
          <p:cNvSpPr txBox="1"/>
          <p:nvPr/>
        </p:nvSpPr>
        <p:spPr>
          <a:xfrm>
            <a:off x="6096000" y="990600"/>
            <a:ext cx="2740430" cy="461665"/>
          </a:xfrm>
          <a:prstGeom prst="rect">
            <a:avLst/>
          </a:prstGeom>
          <a:noFill/>
        </p:spPr>
        <p:txBody>
          <a:bodyPr wrap="none" rtlCol="0">
            <a:spAutoFit/>
          </a:bodyPr>
          <a:lstStyle/>
          <a:p>
            <a:r>
              <a:rPr lang="en-US" sz="2400" b="1" dirty="0" smtClean="0">
                <a:solidFill>
                  <a:prstClr val="black"/>
                </a:solidFill>
              </a:rPr>
              <a:t>Past Performance</a:t>
            </a:r>
            <a:endParaRPr lang="en-US" sz="2400" b="1" dirty="0">
              <a:solidFill>
                <a:prstClr val="black"/>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687854853"/>
              </p:ext>
            </p:extLst>
          </p:nvPr>
        </p:nvGraphicFramePr>
        <p:xfrm>
          <a:off x="609600" y="2057400"/>
          <a:ext cx="7391401" cy="4175760"/>
        </p:xfrm>
        <a:graphic>
          <a:graphicData uri="http://schemas.openxmlformats.org/drawingml/2006/table">
            <a:tbl>
              <a:tblPr firstRow="1" bandRow="1">
                <a:tableStyleId>{5C22544A-7EE6-4342-B048-85BDC9FD1C3A}</a:tableStyleId>
              </a:tblPr>
              <a:tblGrid>
                <a:gridCol w="2494598"/>
                <a:gridCol w="4896803"/>
              </a:tblGrid>
              <a:tr h="370840">
                <a:tc>
                  <a:txBody>
                    <a:bodyPr/>
                    <a:lstStyle/>
                    <a:p>
                      <a:r>
                        <a:rPr lang="en-US" sz="1600" dirty="0" smtClean="0"/>
                        <a:t>DARPA, IA SME, Primary POC  for Cyber Security Provider  (CNDSP) Inspection</a:t>
                      </a:r>
                      <a:endParaRPr lang="en-US" sz="1600" dirty="0"/>
                    </a:p>
                  </a:txBody>
                  <a:tcPr/>
                </a:tc>
                <a:tc>
                  <a:txBody>
                    <a:bodyPr/>
                    <a:lstStyle/>
                    <a:p>
                      <a:r>
                        <a:rPr lang="en-US" sz="1600" dirty="0" smtClean="0"/>
                        <a:t>Veteran coordinated the actions of 62 personnel to assemble and present the accreditation package for the agency wide Defense Information Systems Agency inspection of agency network defense, insider threat and overall network</a:t>
                      </a:r>
                      <a:r>
                        <a:rPr lang="en-US" sz="1600" baseline="0" dirty="0" smtClean="0"/>
                        <a:t> health, achieving three “commendable” results out of nine possible.</a:t>
                      </a:r>
                      <a:endParaRPr lang="en-US" sz="1600" dirty="0"/>
                    </a:p>
                  </a:txBody>
                  <a:tcPr/>
                </a:tc>
              </a:tr>
              <a:tr h="370840">
                <a:tc>
                  <a:txBody>
                    <a:bodyPr/>
                    <a:lstStyle/>
                    <a:p>
                      <a:r>
                        <a:rPr lang="en-US" sz="1600" dirty="0" smtClean="0"/>
                        <a:t>Pentagon, Joint</a:t>
                      </a:r>
                      <a:r>
                        <a:rPr lang="en-US" sz="1600" baseline="0" dirty="0" smtClean="0"/>
                        <a:t> Staff IA SME for J8 systems</a:t>
                      </a:r>
                      <a:endParaRPr lang="en-US" sz="1600" dirty="0"/>
                    </a:p>
                  </a:txBody>
                  <a:tcPr/>
                </a:tc>
                <a:tc>
                  <a:txBody>
                    <a:bodyPr/>
                    <a:lstStyle/>
                    <a:p>
                      <a:r>
                        <a:rPr lang="en-US" sz="1600" dirty="0" smtClean="0"/>
                        <a:t>Led</a:t>
                      </a:r>
                      <a:r>
                        <a:rPr lang="en-US" sz="1600" baseline="0" dirty="0" smtClean="0"/>
                        <a:t> three teams to the certification of nine systems and the building of a Test and Development enclave for the use of all the Joint Staff.</a:t>
                      </a:r>
                      <a:endParaRPr lang="en-US" sz="1600" dirty="0"/>
                    </a:p>
                  </a:txBody>
                  <a:tcPr/>
                </a:tc>
              </a:tr>
              <a:tr h="370840">
                <a:tc>
                  <a:txBody>
                    <a:bodyPr/>
                    <a:lstStyle/>
                    <a:p>
                      <a:r>
                        <a:rPr lang="en-US" sz="1600" dirty="0" smtClean="0"/>
                        <a:t>TSA, Primary Certifier </a:t>
                      </a:r>
                      <a:endParaRPr lang="en-US" sz="1600" dirty="0"/>
                    </a:p>
                  </a:txBody>
                  <a:tcPr/>
                </a:tc>
                <a:tc>
                  <a:txBody>
                    <a:bodyPr/>
                    <a:lstStyle/>
                    <a:p>
                      <a:r>
                        <a:rPr lang="en-US" sz="1600" dirty="0" smtClean="0"/>
                        <a:t>Managed the migration and rebuild of the</a:t>
                      </a:r>
                      <a:r>
                        <a:rPr lang="en-US" sz="1600" baseline="0" dirty="0" smtClean="0"/>
                        <a:t> Agency Test and Development enclaves from a contractor facility to a DHS data center  1200 miles away, with no loss of functionality. Managed ten other systems at the same time. Enabled remote scanning of all systems to save travel money.</a:t>
                      </a:r>
                      <a:endParaRPr lang="en-US" sz="1600" dirty="0"/>
                    </a:p>
                  </a:txBody>
                  <a:tcPr/>
                </a:tc>
              </a:tr>
            </a:tbl>
          </a:graphicData>
        </a:graphic>
      </p:graphicFrame>
    </p:spTree>
    <p:extLst>
      <p:ext uri="{BB962C8B-B14F-4D97-AF65-F5344CB8AC3E}">
        <p14:creationId xmlns:p14="http://schemas.microsoft.com/office/powerpoint/2010/main" val="146692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200" y="152400"/>
            <a:ext cx="3114675" cy="1628775"/>
          </a:xfrm>
        </p:spPr>
      </p:pic>
      <p:sp>
        <p:nvSpPr>
          <p:cNvPr id="5" name="Footer Placeholder 4"/>
          <p:cNvSpPr>
            <a:spLocks noGrp="1"/>
          </p:cNvSpPr>
          <p:nvPr>
            <p:ph type="ftr" sz="quarter" idx="11"/>
          </p:nvPr>
        </p:nvSpPr>
        <p:spPr/>
        <p:txBody>
          <a:bodyPr/>
          <a:lstStyle/>
          <a:p>
            <a:r>
              <a:rPr lang="en-US" smtClean="0">
                <a:solidFill>
                  <a:srgbClr val="04617B">
                    <a:shade val="90000"/>
                  </a:srgbClr>
                </a:solidFill>
              </a:rPr>
              <a:t>Your Trusted Partner</a:t>
            </a:r>
            <a:endParaRPr lang="en-US">
              <a:solidFill>
                <a:srgbClr val="04617B">
                  <a:shade val="90000"/>
                </a:srgbClr>
              </a:solidFill>
            </a:endParaRPr>
          </a:p>
        </p:txBody>
      </p:sp>
      <p:sp>
        <p:nvSpPr>
          <p:cNvPr id="3" name="TextBox 2"/>
          <p:cNvSpPr txBox="1"/>
          <p:nvPr/>
        </p:nvSpPr>
        <p:spPr>
          <a:xfrm>
            <a:off x="6096000" y="990600"/>
            <a:ext cx="2707921" cy="461665"/>
          </a:xfrm>
          <a:prstGeom prst="rect">
            <a:avLst/>
          </a:prstGeom>
          <a:noFill/>
        </p:spPr>
        <p:txBody>
          <a:bodyPr wrap="none" rtlCol="0">
            <a:spAutoFit/>
          </a:bodyPr>
          <a:lstStyle/>
          <a:p>
            <a:r>
              <a:rPr lang="en-US" sz="2400" b="1" dirty="0" smtClean="0">
                <a:solidFill>
                  <a:prstClr val="black"/>
                </a:solidFill>
              </a:rPr>
              <a:t>Contract Vehicles</a:t>
            </a:r>
            <a:endParaRPr lang="en-US" sz="2400" b="1" dirty="0">
              <a:solidFill>
                <a:prstClr val="black"/>
              </a:solidFill>
            </a:endParaRPr>
          </a:p>
        </p:txBody>
      </p:sp>
      <p:sp>
        <p:nvSpPr>
          <p:cNvPr id="2" name="TextBox 1"/>
          <p:cNvSpPr txBox="1"/>
          <p:nvPr/>
        </p:nvSpPr>
        <p:spPr>
          <a:xfrm>
            <a:off x="1143000" y="1981200"/>
            <a:ext cx="3276600" cy="923330"/>
          </a:xfrm>
          <a:prstGeom prst="rect">
            <a:avLst/>
          </a:prstGeom>
          <a:noFill/>
        </p:spPr>
        <p:txBody>
          <a:bodyPr wrap="square" rtlCol="0">
            <a:spAutoFit/>
          </a:bodyPr>
          <a:lstStyle/>
          <a:p>
            <a:r>
              <a:rPr lang="en-US" dirty="0" smtClean="0"/>
              <a:t>Working currently to partner with a small company to </a:t>
            </a:r>
            <a:r>
              <a:rPr lang="en-US" smtClean="0"/>
              <a:t>get started . </a:t>
            </a:r>
            <a:endParaRPr lang="en-US" dirty="0"/>
          </a:p>
        </p:txBody>
      </p:sp>
      <p:sp>
        <p:nvSpPr>
          <p:cNvPr id="6" name="TextBox 5"/>
          <p:cNvSpPr txBox="1"/>
          <p:nvPr/>
        </p:nvSpPr>
        <p:spPr>
          <a:xfrm>
            <a:off x="4953000" y="1981200"/>
            <a:ext cx="3048000" cy="1477328"/>
          </a:xfrm>
          <a:prstGeom prst="rect">
            <a:avLst/>
          </a:prstGeom>
          <a:noFill/>
        </p:spPr>
        <p:txBody>
          <a:bodyPr wrap="square" rtlCol="0">
            <a:spAutoFit/>
          </a:bodyPr>
          <a:lstStyle/>
          <a:p>
            <a:r>
              <a:rPr lang="en-US" dirty="0" smtClean="0"/>
              <a:t>NAICS Codes:</a:t>
            </a:r>
          </a:p>
          <a:p>
            <a:pPr marL="285750" indent="-285750">
              <a:buFont typeface="Arial" panose="020B0604020202020204" pitchFamily="34" charset="0"/>
              <a:buChar char="•"/>
            </a:pPr>
            <a:r>
              <a:rPr lang="en-US" dirty="0" smtClean="0"/>
              <a:t>541512</a:t>
            </a:r>
          </a:p>
          <a:p>
            <a:pPr marL="285750" indent="-285750">
              <a:buFont typeface="Arial" panose="020B0604020202020204" pitchFamily="34" charset="0"/>
              <a:buChar char="•"/>
            </a:pPr>
            <a:r>
              <a:rPr lang="en-US" dirty="0" smtClean="0"/>
              <a:t>541513 </a:t>
            </a:r>
          </a:p>
          <a:p>
            <a:pPr marL="285750" indent="-285750">
              <a:buFont typeface="Arial" panose="020B0604020202020204" pitchFamily="34" charset="0"/>
              <a:buChar char="•"/>
            </a:pPr>
            <a:r>
              <a:rPr lang="en-US" dirty="0" smtClean="0"/>
              <a:t>541519</a:t>
            </a:r>
          </a:p>
          <a:p>
            <a:pPr marL="285750" indent="-285750">
              <a:buFont typeface="Arial" panose="020B0604020202020204" pitchFamily="34" charset="0"/>
              <a:buChar char="•"/>
            </a:pPr>
            <a:r>
              <a:rPr lang="en-US" dirty="0" smtClean="0"/>
              <a:t>541690</a:t>
            </a:r>
            <a:endParaRPr lang="en-US" dirty="0"/>
          </a:p>
        </p:txBody>
      </p:sp>
    </p:spTree>
    <p:extLst>
      <p:ext uri="{BB962C8B-B14F-4D97-AF65-F5344CB8AC3E}">
        <p14:creationId xmlns:p14="http://schemas.microsoft.com/office/powerpoint/2010/main" val="6058741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531</TotalTime>
  <Words>486</Words>
  <Application>Microsoft Office PowerPoint</Application>
  <PresentationFormat>On-screen Show (4:3)</PresentationFormat>
  <Paragraphs>55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Capabilities Briefing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Charles</dc:creator>
  <cp:lastModifiedBy>Charles</cp:lastModifiedBy>
  <cp:revision>17</cp:revision>
  <dcterms:created xsi:type="dcterms:W3CDTF">2019-02-03T16:37:40Z</dcterms:created>
  <dcterms:modified xsi:type="dcterms:W3CDTF">2019-03-03T22:05:08Z</dcterms:modified>
</cp:coreProperties>
</file>